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sldIdLst>
    <p:sldId id="256" r:id="rId2"/>
    <p:sldId id="851" r:id="rId3"/>
    <p:sldId id="852" r:id="rId4"/>
    <p:sldId id="853" r:id="rId5"/>
    <p:sldId id="854" r:id="rId6"/>
    <p:sldId id="855" r:id="rId7"/>
    <p:sldId id="897" r:id="rId8"/>
    <p:sldId id="898" r:id="rId9"/>
    <p:sldId id="862" r:id="rId10"/>
    <p:sldId id="885" r:id="rId11"/>
    <p:sldId id="863" r:id="rId12"/>
    <p:sldId id="867" r:id="rId13"/>
    <p:sldId id="864" r:id="rId14"/>
    <p:sldId id="865" r:id="rId15"/>
    <p:sldId id="866" r:id="rId16"/>
    <p:sldId id="871" r:id="rId17"/>
    <p:sldId id="573" r:id="rId18"/>
    <p:sldId id="869" r:id="rId19"/>
    <p:sldId id="875" r:id="rId20"/>
    <p:sldId id="668" r:id="rId21"/>
    <p:sldId id="649" r:id="rId22"/>
    <p:sldId id="856" r:id="rId23"/>
    <p:sldId id="790" r:id="rId24"/>
    <p:sldId id="761" r:id="rId25"/>
    <p:sldId id="872" r:id="rId26"/>
    <p:sldId id="857" r:id="rId27"/>
    <p:sldId id="838" r:id="rId28"/>
    <p:sldId id="870" r:id="rId29"/>
    <p:sldId id="886" r:id="rId30"/>
    <p:sldId id="887" r:id="rId31"/>
    <p:sldId id="876" r:id="rId32"/>
    <p:sldId id="878" r:id="rId33"/>
    <p:sldId id="840" r:id="rId34"/>
    <p:sldId id="841" r:id="rId35"/>
    <p:sldId id="727" r:id="rId36"/>
    <p:sldId id="738" r:id="rId37"/>
    <p:sldId id="861" r:id="rId38"/>
    <p:sldId id="888" r:id="rId39"/>
    <p:sldId id="892" r:id="rId40"/>
    <p:sldId id="893" r:id="rId41"/>
    <p:sldId id="894" r:id="rId42"/>
    <p:sldId id="899" r:id="rId43"/>
    <p:sldId id="900" r:id="rId44"/>
    <p:sldId id="833" r:id="rId45"/>
    <p:sldId id="834" r:id="rId46"/>
    <p:sldId id="835" r:id="rId47"/>
    <p:sldId id="836" r:id="rId48"/>
    <p:sldId id="837" r:id="rId4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jimenez rico" initials="ejr" lastIdx="0" clrIdx="0">
    <p:extLst>
      <p:ext uri="{19B8F6BF-5375-455C-9EA6-DF929625EA0E}">
        <p15:presenceInfo xmlns:p15="http://schemas.microsoft.com/office/powerpoint/2012/main" userId="f30c041272086a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234"/>
    <a:srgbClr val="FDFDBF"/>
    <a:srgbClr val="FDDDCF"/>
    <a:srgbClr val="996633"/>
    <a:srgbClr val="FC942C"/>
    <a:srgbClr val="FB7F03"/>
    <a:srgbClr val="0E4DFE"/>
    <a:srgbClr val="628BFE"/>
    <a:srgbClr val="6165FF"/>
    <a:srgbClr val="4CAF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rgbClr val="0E4DFE"/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dirty="0">
                <a:solidFill>
                  <a:srgbClr val="F46234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INGRESOS</a:t>
            </a:r>
            <a:r>
              <a:rPr lang="en-US" sz="3200" b="1" i="0" u="none" strike="noStrike" kern="1200" baseline="0" dirty="0">
                <a:solidFill>
                  <a:srgbClr val="F46234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AGOSTO</a:t>
            </a:r>
            <a:r>
              <a:rPr lang="es-ES" sz="3200" b="1" i="0" u="none" strike="noStrike" kern="1200" dirty="0">
                <a:solidFill>
                  <a:srgbClr val="F46234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2023</a:t>
            </a:r>
            <a:endParaRPr lang="en-US" sz="3200" b="1" i="0" u="none" strike="noStrike" kern="1200" dirty="0">
              <a:solidFill>
                <a:srgbClr val="F46234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26966346784776901"/>
          <c:y val="2.255847185768445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rgbClr val="0E4DFE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70"/>
      <c:rotY val="0"/>
      <c:depthPercent val="100"/>
      <c:rAngAx val="0"/>
      <c:perspective val="4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489501312335939E-4"/>
          <c:y val="0.20329571303587049"/>
          <c:w val="0.48705405040257155"/>
          <c:h val="0.62815864683581224"/>
        </c:manualLayout>
      </c:layout>
      <c:pie3DChart>
        <c:varyColors val="1"/>
        <c:ser>
          <c:idx val="0"/>
          <c:order val="0"/>
          <c:tx>
            <c:strRef>
              <c:f>Hoja1!$B$2</c:f>
              <c:strCache>
                <c:ptCount val="1"/>
                <c:pt idx="0">
                  <c:v>CONCEPTO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07E-4737-A637-DD2BC3CE012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E07E-4737-A637-DD2BC3CE0129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07E-4737-A637-DD2BC3CE0129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E07E-4737-A637-DD2BC3CE0129}"/>
              </c:ext>
            </c:extLst>
          </c:dPt>
          <c:dLbls>
            <c:dLbl>
              <c:idx val="0"/>
              <c:layout>
                <c:manualLayout>
                  <c:x val="-0.11043143044619423"/>
                  <c:y val="-0.258667104111986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86%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29804144789293E-2"/>
                      <c:h val="9.06945173519976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07E-4737-A637-DD2BC3CE012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7E-4737-A637-DD2BC3CE012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7E-4737-A637-DD2BC3CE012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07E-4737-A637-DD2BC3CE01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Hoja1!$A$3:$A$6</c:f>
              <c:strCache>
                <c:ptCount val="4"/>
                <c:pt idx="0">
                  <c:v>CUOTAS DE CONDOMINOS</c:v>
                </c:pt>
                <c:pt idx="1">
                  <c:v>SERVICIO AREAS PRIVADAS </c:v>
                </c:pt>
                <c:pt idx="2">
                  <c:v>CUOTAS ADICIONALES</c:v>
                </c:pt>
                <c:pt idx="3">
                  <c:v>MANTENIMIENTO ADICIONAL</c:v>
                </c:pt>
              </c:strCache>
            </c:strRef>
          </c:cat>
          <c:val>
            <c:numRef>
              <c:f>Hoja1!$B$3:$B$6</c:f>
              <c:numCache>
                <c:formatCode>General</c:formatCode>
                <c:ptCount val="4"/>
                <c:pt idx="0">
                  <c:v>86</c:v>
                </c:pt>
                <c:pt idx="1">
                  <c:v>5</c:v>
                </c:pt>
                <c:pt idx="2">
                  <c:v>5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07E-4737-A637-DD2BC3CE01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041978346456694"/>
          <c:y val="0.19956838728492271"/>
          <c:w val="0.22103877133762895"/>
          <c:h val="0.369320064158646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tx1"/>
                </a:solidFill>
              </a:rPr>
              <a:t>Descuento</a:t>
            </a:r>
            <a:r>
              <a:rPr lang="en-US" dirty="0">
                <a:solidFill>
                  <a:schemeClr val="tx1"/>
                </a:solidFill>
              </a:rPr>
              <a:t> de los </a:t>
            </a:r>
            <a:r>
              <a:rPr lang="en-US" dirty="0" err="1">
                <a:solidFill>
                  <a:schemeClr val="tx1"/>
                </a:solidFill>
              </a:rPr>
              <a:t>Ingresos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07047596459529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11545059081502849"/>
          <c:y val="0.14317370366372964"/>
          <c:w val="0.75798419679743811"/>
          <c:h val="0.6848101756254504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Descuento de Ingresos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02B-4799-8E69-997FDB73AC2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43-4C09-9E39-8C678B072A9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C83-4556-9CEA-7A57286A68ED}"/>
              </c:ext>
            </c:extLst>
          </c:dPt>
          <c:dLbls>
            <c:dLbl>
              <c:idx val="0"/>
              <c:layout>
                <c:manualLayout>
                  <c:x val="-0.23545049892067899"/>
                  <c:y val="-0.2539000093697480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/>
                      <a:t>79%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73931673487996"/>
                      <c:h val="0.119522996801239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02B-4799-8E69-997FDB73AC23}"/>
                </c:ext>
              </c:extLst>
            </c:dLbl>
            <c:dLbl>
              <c:idx val="1"/>
              <c:layout>
                <c:manualLayout>
                  <c:x val="0.18061615598934549"/>
                  <c:y val="0.1607761788586065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/>
                      <a:t>21%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228002571291418"/>
                      <c:h val="0.135564835691386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E43-4C09-9E39-8C678B072A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Ingresos</c:v>
                </c:pt>
                <c:pt idx="1">
                  <c:v>Descuento por pronto pago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79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2B-4799-8E69-997FDB73A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858872596361091E-2"/>
          <c:y val="0.86578092896505399"/>
          <c:w val="0.84316719564263254"/>
          <c:h val="9.40517123115722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3200" dirty="0">
                <a:solidFill>
                  <a:srgbClr val="F46234"/>
                </a:solidFill>
                <a:latin typeface="Arial Black" panose="020B0A04020102020204" pitchFamily="34" charset="0"/>
              </a:rPr>
              <a:t>GASTOS MAYO 2023</a:t>
            </a:r>
          </a:p>
        </c:rich>
      </c:tx>
      <c:layout>
        <c:manualLayout>
          <c:xMode val="edge"/>
          <c:yMode val="edge"/>
          <c:x val="0.27272399934383207"/>
          <c:y val="2.493759113444152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65"/>
      <c:rotY val="0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277602799650044"/>
          <c:w val="0.69131754059834594"/>
          <c:h val="0.77857589263969718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GASTOS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A22-4A4B-9F63-95395CE85B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A22-4A4B-9F63-95395CE85B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0A22-4A4B-9F63-95395CE85B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A22-4A4B-9F63-95395CE85B9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A22-4A4B-9F63-95395CE85B9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0A22-4A4B-9F63-95395CE85B9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0A22-4A4B-9F63-95395CE85B9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0A22-4A4B-9F63-95395CE85B9E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2-0A22-4A4B-9F63-95395CE85B9E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7556-4077-AF40-8793E78F35A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22-4A4B-9F63-95395CE85B9E}"/>
                </c:ext>
              </c:extLst>
            </c:dLbl>
            <c:dLbl>
              <c:idx val="1"/>
              <c:layout>
                <c:manualLayout>
                  <c:x val="-0.14305003280839895"/>
                  <c:y val="-0.10724861475648884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45%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22-4A4B-9F63-95395CE85B9E}"/>
                </c:ext>
              </c:extLst>
            </c:dLbl>
            <c:dLbl>
              <c:idx val="2"/>
              <c:layout>
                <c:manualLayout>
                  <c:x val="-6.5302411417322792E-2"/>
                  <c:y val="-0.32518226888305629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12%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A22-4A4B-9F63-95395CE85B9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22-4A4B-9F63-95395CE85B9E}"/>
                </c:ext>
              </c:extLst>
            </c:dLbl>
            <c:dLbl>
              <c:idx val="4"/>
              <c:layout>
                <c:manualLayout>
                  <c:x val="0.10777673884514435"/>
                  <c:y val="2.8518518518518519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15%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22-4A4B-9F63-95395CE85B9E}"/>
                </c:ext>
              </c:extLst>
            </c:dLbl>
            <c:dLbl>
              <c:idx val="5"/>
              <c:layout>
                <c:manualLayout>
                  <c:x val="0.2637636975065617"/>
                  <c:y val="-2.4306211723534525E-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14%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22-4A4B-9F63-95395CE85B9E}"/>
                </c:ext>
              </c:extLst>
            </c:dLbl>
            <c:dLbl>
              <c:idx val="6"/>
              <c:layout>
                <c:manualLayout>
                  <c:x val="4.4420931758530182E-3"/>
                  <c:y val="4.000393700787401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567108612380606E-2"/>
                      <c:h val="4.81371160732085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0A22-4A4B-9F63-95395CE85B9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22-4A4B-9F63-95395CE85B9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A22-4A4B-9F63-95395CE85B9E}"/>
                </c:ext>
              </c:extLst>
            </c:dLbl>
            <c:dLbl>
              <c:idx val="9"/>
              <c:layout>
                <c:manualLayout>
                  <c:x val="-2.1154199475065617E-2"/>
                  <c:y val="0.58515660542432191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/>
                      <a:t>25%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749999999999998E-2"/>
                      <c:h val="6.90648877223680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7556-4077-AF40-8793E78F35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ES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9"/>
                <c:pt idx="0">
                  <c:v>ADMINISTRACION</c:v>
                </c:pt>
                <c:pt idx="1">
                  <c:v>JARDINERIA</c:v>
                </c:pt>
                <c:pt idx="2">
                  <c:v>VIGILANCIA</c:v>
                </c:pt>
                <c:pt idx="3">
                  <c:v>MANTENIMIENTO ALBERCAS</c:v>
                </c:pt>
                <c:pt idx="4">
                  <c:v>GASTOS GENERALES</c:v>
                </c:pt>
                <c:pt idx="5">
                  <c:v>GASTOS AREA COMUN</c:v>
                </c:pt>
                <c:pt idx="6">
                  <c:v>SEGURO AREAS COMUNES</c:v>
                </c:pt>
                <c:pt idx="7">
                  <c:v>SEGURO DE CASAS</c:v>
                </c:pt>
                <c:pt idx="8">
                  <c:v>GASTOS EXTRAORDINARIOS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14</c:v>
                </c:pt>
                <c:pt idx="1">
                  <c:v>45</c:v>
                </c:pt>
                <c:pt idx="2">
                  <c:v>25</c:v>
                </c:pt>
                <c:pt idx="3">
                  <c:v>12</c:v>
                </c:pt>
                <c:pt idx="4">
                  <c:v>15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A22-4A4B-9F63-95395CE85B9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layout>
        <c:manualLayout>
          <c:xMode val="edge"/>
          <c:yMode val="edge"/>
          <c:x val="0.63894324146981629"/>
          <c:y val="0.12468985126859143"/>
          <c:w val="0.36105673465632543"/>
          <c:h val="0.750593605674457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130" b="1" dirty="0">
                <a:solidFill>
                  <a:schemeClr val="bg2">
                    <a:lumMod val="25000"/>
                  </a:schemeClr>
                </a:solidFill>
              </a:rPr>
              <a:t>TOTAL DEL ACTIVO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373450129873275"/>
          <c:y val="9.8274660004031178E-2"/>
          <c:w val="0.63445661800378506"/>
          <c:h val="0.811488733830647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 C T I V O</c:v>
                </c:pt>
              </c:strCache>
            </c:strRef>
          </c:tx>
          <c:explosion val="4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EA2-4DDD-A83A-742FCA7CDAE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EA2-4DDD-A83A-742FCA7CDAEA}"/>
              </c:ext>
            </c:extLst>
          </c:dPt>
          <c:dLbls>
            <c:dLbl>
              <c:idx val="0"/>
              <c:layout>
                <c:manualLayout>
                  <c:x val="-0.17282089223750943"/>
                  <c:y val="-0.1019125260033014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/>
                      <a:t>30%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87030213254581"/>
                      <c:h val="0.118728230274427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EA2-4DDD-A83A-742FCA7CDAEA}"/>
                </c:ext>
              </c:extLst>
            </c:dLbl>
            <c:dLbl>
              <c:idx val="1"/>
              <c:layout>
                <c:manualLayout>
                  <c:x val="0.18181165315127737"/>
                  <c:y val="4.795889129994551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/>
                      <a:t>70%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15741056394938"/>
                      <c:h val="0.115730799568181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EA2-4DDD-A83A-742FCA7CDA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ACTIVO CIRCULANTE</c:v>
                </c:pt>
                <c:pt idx="1">
                  <c:v>ACTIVO NO CIRCULANTE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30</c:v>
                </c:pt>
                <c:pt idx="1">
                  <c:v>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A2-4DDD-A83A-742FCA7CDAE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465776649428363"/>
          <c:y val="0.866722429891984"/>
          <c:w val="0.71869673335398387"/>
          <c:h val="0.115292985870536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rgbClr val="FFC000">
        <a:alpha val="52000"/>
      </a:srgbClr>
    </a:solidFill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2">
                    <a:lumMod val="25000"/>
                  </a:schemeClr>
                </a:solidFill>
              </a:rPr>
              <a:t>TOTAL DEL PASIVO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200"/>
      <c:depthPercent val="100"/>
      <c:rAngAx val="0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 DEL PASIVO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459-4290-8661-DCEAD98AC0D8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B10-4F84-A9B5-FAD0B7EA3388}"/>
              </c:ext>
            </c:extLst>
          </c:dPt>
          <c:dLbls>
            <c:dLbl>
              <c:idx val="0"/>
              <c:layout>
                <c:manualLayout>
                  <c:x val="0.2060049740845139"/>
                  <c:y val="-0.2027937706309379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/>
                      <a:t>14%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92622501503799"/>
                      <c:h val="9.77462153307015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459-4290-8661-DCEAD98AC0D8}"/>
                </c:ext>
              </c:extLst>
            </c:dLbl>
            <c:dLbl>
              <c:idx val="1"/>
              <c:layout>
                <c:manualLayout>
                  <c:x val="-0.21419381763190254"/>
                  <c:y val="0.11811776928846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/>
                      <a:t>86%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424043140590841"/>
                      <c:h val="7.31823887020936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B10-4F84-A9B5-FAD0B7EA33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2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SUMA DEL PASIVO</c:v>
                </c:pt>
                <c:pt idx="1">
                  <c:v>SUMA DEL CAPITAL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15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0-4F84-A9B5-FAD0B7EA338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734568727479236E-2"/>
          <c:y val="0.88470701412946351"/>
          <c:w val="0.9371535255059279"/>
          <c:h val="9.73084016330568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FC000">
        <a:alpha val="50000"/>
      </a:srgb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0.43262</cdr:x>
      <cdr:y>0.10975</cdr:y>
    </cdr:from>
    <cdr:to>
      <cdr:x>0.67313</cdr:x>
      <cdr:y>0.17825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5274473" y="752689"/>
          <a:ext cx="2932297" cy="469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400" b="1" dirty="0">
              <a:solidFill>
                <a:schemeClr val="tx1"/>
              </a:solidFill>
            </a:rPr>
            <a:t>Rubro del Ingreso</a:t>
          </a:r>
        </a:p>
      </cdr:txBody>
    </cdr:sp>
  </cdr:relSizeAnchor>
  <cdr:relSizeAnchor xmlns:cdr="http://schemas.openxmlformats.org/drawingml/2006/chartDrawing">
    <cdr:from>
      <cdr:x>0.30824</cdr:x>
      <cdr:y>0.2165</cdr:y>
    </cdr:from>
    <cdr:to>
      <cdr:x>0.36336</cdr:x>
      <cdr:y>0.2795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534008" y="1484757"/>
          <a:ext cx="631960" cy="432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/>
        </a:p>
      </cdr:txBody>
    </cdr:sp>
  </cdr:relSizeAnchor>
  <cdr:relSizeAnchor xmlns:cdr="http://schemas.openxmlformats.org/drawingml/2006/chartDrawing">
    <cdr:from>
      <cdr:x>0.27042</cdr:x>
      <cdr:y>0.32571</cdr:y>
    </cdr:from>
    <cdr:to>
      <cdr:x>0.3155</cdr:x>
      <cdr:y>0.36629</cdr:y>
    </cdr:to>
    <cdr:sp macro="" textlink="">
      <cdr:nvSpPr>
        <cdr:cNvPr id="4" name="CuadroTexto 3">
          <a:extLst xmlns:a="http://schemas.openxmlformats.org/drawingml/2006/main">
            <a:ext uri="{FF2B5EF4-FFF2-40B4-BE49-F238E27FC236}">
              <a16:creationId xmlns:a16="http://schemas.microsoft.com/office/drawing/2014/main" id="{3AC4CEAD-3D54-4EA9-A2C7-1CDA50112257}"/>
            </a:ext>
          </a:extLst>
        </cdr:cNvPr>
        <cdr:cNvSpPr txBox="1"/>
      </cdr:nvSpPr>
      <cdr:spPr>
        <a:xfrm xmlns:a="http://schemas.openxmlformats.org/drawingml/2006/main">
          <a:off x="3100377" y="2233746"/>
          <a:ext cx="516849" cy="2782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800" dirty="0"/>
        </a:p>
      </cdr:txBody>
    </cdr:sp>
  </cdr:relSizeAnchor>
  <cdr:relSizeAnchor xmlns:cdr="http://schemas.openxmlformats.org/drawingml/2006/chartDrawing">
    <cdr:from>
      <cdr:x>0.20974</cdr:x>
      <cdr:y>0.2294</cdr:y>
    </cdr:from>
    <cdr:to>
      <cdr:x>0.25324</cdr:x>
      <cdr:y>0.29657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2557150" y="1573202"/>
          <a:ext cx="530352" cy="4606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sz="1800" dirty="0"/>
            <a:t>4%</a:t>
          </a:r>
        </a:p>
      </cdr:txBody>
    </cdr:sp>
  </cdr:relSizeAnchor>
  <cdr:relSizeAnchor xmlns:cdr="http://schemas.openxmlformats.org/drawingml/2006/chartDrawing">
    <cdr:from>
      <cdr:x>0.12676</cdr:x>
      <cdr:y>0.27895</cdr:y>
    </cdr:from>
    <cdr:to>
      <cdr:x>0.17435</cdr:x>
      <cdr:y>0.36153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1545411" y="1913015"/>
          <a:ext cx="580217" cy="5663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dirty="0"/>
            <a:t>5%</a:t>
          </a:r>
        </a:p>
      </cdr:txBody>
    </cdr:sp>
  </cdr:relSizeAnchor>
  <cdr:relSizeAnchor xmlns:cdr="http://schemas.openxmlformats.org/drawingml/2006/chartDrawing">
    <cdr:from>
      <cdr:x>0.16288</cdr:x>
      <cdr:y>0.24664</cdr:y>
    </cdr:from>
    <cdr:to>
      <cdr:x>0.21047</cdr:x>
      <cdr:y>0.31115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1985833" y="1691434"/>
          <a:ext cx="580217" cy="4424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dirty="0"/>
            <a:t>5%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0.56963</cdr:x>
      <cdr:y>0.26457</cdr:y>
    </cdr:from>
    <cdr:to>
      <cdr:x>0.65409</cdr:x>
      <cdr:y>0.31008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6166678" y="1673498"/>
          <a:ext cx="914400" cy="287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0.13201</cdr:x>
      <cdr:y>0.27617</cdr:y>
    </cdr:from>
    <cdr:to>
      <cdr:x>0.18001</cdr:x>
      <cdr:y>0.34573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1609519" y="1893997"/>
          <a:ext cx="585216" cy="4770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sz="1800" dirty="0"/>
            <a:t>2%</a:t>
          </a:r>
        </a:p>
      </cdr:txBody>
    </cdr:sp>
  </cdr:relSizeAnchor>
  <cdr:relSizeAnchor xmlns:cdr="http://schemas.openxmlformats.org/drawingml/2006/chartDrawing">
    <cdr:from>
      <cdr:x>0.1514</cdr:x>
      <cdr:y>0.23913</cdr:y>
    </cdr:from>
    <cdr:to>
      <cdr:x>0.1994</cdr:x>
      <cdr:y>0.30869</cdr:y>
    </cdr:to>
    <cdr:sp macro="" textlink="">
      <cdr:nvSpPr>
        <cdr:cNvPr id="4" name="Rectángulo 3">
          <a:extLst xmlns:a="http://schemas.openxmlformats.org/drawingml/2006/main">
            <a:ext uri="{FF2B5EF4-FFF2-40B4-BE49-F238E27FC236}">
              <a16:creationId xmlns:a16="http://schemas.microsoft.com/office/drawing/2014/main" id="{CF81B724-1F54-45FE-6A6A-644DDDCB85F5}"/>
            </a:ext>
          </a:extLst>
        </cdr:cNvPr>
        <cdr:cNvSpPr/>
      </cdr:nvSpPr>
      <cdr:spPr>
        <a:xfrm xmlns:a="http://schemas.openxmlformats.org/drawingml/2006/main">
          <a:off x="1845853" y="1639975"/>
          <a:ext cx="585216" cy="4770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dirty="0"/>
            <a:t>2%</a:t>
          </a:r>
        </a:p>
      </cdr:txBody>
    </cdr:sp>
  </cdr:relSizeAnchor>
  <cdr:relSizeAnchor xmlns:cdr="http://schemas.openxmlformats.org/drawingml/2006/chartDrawing">
    <cdr:from>
      <cdr:x>0.26848</cdr:x>
      <cdr:y>0.28599</cdr:y>
    </cdr:from>
    <cdr:to>
      <cdr:x>0.33043</cdr:x>
      <cdr:y>0.34783</cdr:y>
    </cdr:to>
    <cdr:sp macro="" textlink="">
      <cdr:nvSpPr>
        <cdr:cNvPr id="5" name="CuadroTexto 4">
          <a:extLst xmlns:a="http://schemas.openxmlformats.org/drawingml/2006/main">
            <a:ext uri="{FF2B5EF4-FFF2-40B4-BE49-F238E27FC236}">
              <a16:creationId xmlns:a16="http://schemas.microsoft.com/office/drawing/2014/main" id="{6C9E2634-A926-7C0D-DE41-10574281170B}"/>
            </a:ext>
          </a:extLst>
        </cdr:cNvPr>
        <cdr:cNvSpPr txBox="1"/>
      </cdr:nvSpPr>
      <cdr:spPr>
        <a:xfrm xmlns:a="http://schemas.openxmlformats.org/drawingml/2006/main">
          <a:off x="3273285" y="1961323"/>
          <a:ext cx="755376" cy="42406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2400" dirty="0"/>
            <a:t>17%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6EA0-D1F3-45E2-BECC-805DA031861C}" type="datetimeFigureOut">
              <a:rPr lang="es-MX" smtClean="0"/>
              <a:t>01/12/2023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0E31-86D8-475C-BC75-1CF32306A4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9002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2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2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02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6499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759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03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15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1842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17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7000">
              <a:srgbClr val="FDDDC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56000">
              <a:srgbClr val="FDFDBF"/>
            </a:gs>
            <a:gs pos="86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12/1/2023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67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id="{89F98628-23B7-4854-8925-F02B6D5DBA2C}"/>
              </a:ext>
            </a:extLst>
          </p:cNvPr>
          <p:cNvSpPr txBox="1"/>
          <p:nvPr/>
        </p:nvSpPr>
        <p:spPr>
          <a:xfrm>
            <a:off x="6541008" y="430192"/>
            <a:ext cx="49572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800" dirty="0">
                <a:solidFill>
                  <a:srgbClr val="F46234"/>
                </a:solidFill>
                <a:latin typeface="Arial Black" panose="020B0A04020102020204" pitchFamily="34" charset="0"/>
              </a:rPr>
              <a:t>INICIO DE </a:t>
            </a:r>
          </a:p>
          <a:p>
            <a:pPr algn="ctr"/>
            <a:r>
              <a:rPr lang="es-MX" sz="4800" dirty="0">
                <a:solidFill>
                  <a:srgbClr val="F46234"/>
                </a:solidFill>
                <a:latin typeface="Arial Black" panose="020B0A04020102020204" pitchFamily="34" charset="0"/>
              </a:rPr>
              <a:t>ACTIVIDADES</a:t>
            </a:r>
          </a:p>
          <a:p>
            <a:endParaRPr lang="es-MX" sz="5400" dirty="0">
              <a:solidFill>
                <a:srgbClr val="996633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08E56182-82F8-406A-A6D9-16AE04C6BB3C}"/>
              </a:ext>
            </a:extLst>
          </p:cNvPr>
          <p:cNvSpPr txBox="1"/>
          <p:nvPr/>
        </p:nvSpPr>
        <p:spPr>
          <a:xfrm>
            <a:off x="-221922" y="5456400"/>
            <a:ext cx="6096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dirty="0">
                <a:solidFill>
                  <a:srgbClr val="F46234"/>
                </a:solidFill>
                <a:latin typeface="Arial Black" panose="020B0A04020102020204" pitchFamily="34" charset="0"/>
              </a:rPr>
              <a:t>AGOSTO 2023</a:t>
            </a:r>
          </a:p>
        </p:txBody>
      </p:sp>
    </p:spTree>
    <p:extLst>
      <p:ext uri="{BB962C8B-B14F-4D97-AF65-F5344CB8AC3E}">
        <p14:creationId xmlns:p14="http://schemas.microsoft.com/office/powerpoint/2010/main" val="9601547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3-08-30 at 12.41.36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1702" y="290523"/>
            <a:ext cx="3199130" cy="5702797"/>
          </a:xfrm>
          <a:prstGeom prst="rect">
            <a:avLst/>
          </a:prstGeom>
        </p:spPr>
      </p:pic>
      <p:pic>
        <p:nvPicPr>
          <p:cNvPr id="3" name="WhatsApp Video 2023-08-22 at 12.13.15 P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23989" y="339536"/>
            <a:ext cx="3144139" cy="560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0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19088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088" y="0"/>
            <a:ext cx="5772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22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6" name="WhatsApp Video 2023-08-02 at 11.57.54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6238" y="438912"/>
            <a:ext cx="3122193" cy="556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44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989C65A-EF36-D1CF-5DCB-9A8AB4C052CF}"/>
              </a:ext>
            </a:extLst>
          </p:cNvPr>
          <p:cNvSpPr txBox="1"/>
          <p:nvPr/>
        </p:nvSpPr>
        <p:spPr>
          <a:xfrm>
            <a:off x="308187" y="2487206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MANTENIMIENTO</a:t>
            </a:r>
          </a:p>
          <a:p>
            <a:pPr algn="ctr"/>
            <a:r>
              <a:rPr lang="es-MX" sz="4800" dirty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VALVULAS</a:t>
            </a:r>
          </a:p>
        </p:txBody>
      </p:sp>
    </p:spTree>
    <p:extLst>
      <p:ext uri="{BB962C8B-B14F-4D97-AF65-F5344CB8AC3E}">
        <p14:creationId xmlns:p14="http://schemas.microsoft.com/office/powerpoint/2010/main" val="3958138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2764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48" y="0"/>
            <a:ext cx="5864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39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792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0"/>
            <a:ext cx="5974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59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35035" y="2135843"/>
            <a:ext cx="11700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MANTENIMIENTO</a:t>
            </a:r>
          </a:p>
          <a:p>
            <a:pPr algn="ctr"/>
            <a:r>
              <a:rPr lang="es-MX" sz="4800" dirty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CAMARAS </a:t>
            </a:r>
          </a:p>
          <a:p>
            <a:pPr algn="ctr"/>
            <a:r>
              <a:rPr lang="es-MX" sz="4800" dirty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ADMINISTRACION</a:t>
            </a:r>
          </a:p>
        </p:txBody>
      </p:sp>
    </p:spTree>
    <p:extLst>
      <p:ext uri="{BB962C8B-B14F-4D97-AF65-F5344CB8AC3E}">
        <p14:creationId xmlns:p14="http://schemas.microsoft.com/office/powerpoint/2010/main" val="461000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476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68" y="0"/>
            <a:ext cx="6047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673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729985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985" y="0"/>
            <a:ext cx="54620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25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422098" y="2512295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99663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MX" sz="4800" dirty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</a:t>
            </a:r>
          </a:p>
          <a:p>
            <a:pPr algn="ctr"/>
            <a:r>
              <a:rPr lang="es-MX" sz="4800" dirty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JARDINERIA</a:t>
            </a:r>
          </a:p>
        </p:txBody>
      </p:sp>
    </p:spTree>
    <p:extLst>
      <p:ext uri="{BB962C8B-B14F-4D97-AF65-F5344CB8AC3E}">
        <p14:creationId xmlns:p14="http://schemas.microsoft.com/office/powerpoint/2010/main" val="202313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6475" y="2135843"/>
            <a:ext cx="117009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VARIOS DE MANTENIMIENTO EN EL CONDOMINIO</a:t>
            </a:r>
          </a:p>
        </p:txBody>
      </p:sp>
    </p:spTree>
    <p:extLst>
      <p:ext uri="{BB962C8B-B14F-4D97-AF65-F5344CB8AC3E}">
        <p14:creationId xmlns:p14="http://schemas.microsoft.com/office/powerpoint/2010/main" val="1629323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9632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2" y="0"/>
            <a:ext cx="5992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8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476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68" y="0"/>
            <a:ext cx="6047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7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80463" y="1876712"/>
            <a:ext cx="897466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TOMA DE MUESTRAS</a:t>
            </a:r>
          </a:p>
          <a:p>
            <a:pPr algn="ctr"/>
            <a:r>
              <a:rPr lang="es-MX" sz="4800" dirty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DEL AGUA DE ALBERCAS </a:t>
            </a:r>
          </a:p>
          <a:p>
            <a:pPr algn="ctr"/>
            <a:r>
              <a:rPr lang="es-MX" sz="4800" dirty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PARA SU ANALISIS</a:t>
            </a:r>
          </a:p>
          <a:p>
            <a:pPr algn="ctr"/>
            <a:r>
              <a:rPr lang="es-MX" sz="4800" dirty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MENSUAL</a:t>
            </a:r>
          </a:p>
        </p:txBody>
      </p:sp>
    </p:spTree>
    <p:extLst>
      <p:ext uri="{BB962C8B-B14F-4D97-AF65-F5344CB8AC3E}">
        <p14:creationId xmlns:p14="http://schemas.microsoft.com/office/powerpoint/2010/main" val="3595655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03" y="0"/>
            <a:ext cx="5543741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44" y="0"/>
            <a:ext cx="6467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1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1558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584" y="0"/>
            <a:ext cx="63764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38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0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47390" y="2697120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</a:t>
            </a:r>
          </a:p>
          <a:p>
            <a:pPr algn="ctr"/>
            <a:r>
              <a:rPr lang="es-MX" sz="4800" dirty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POZO </a:t>
            </a:r>
          </a:p>
        </p:txBody>
      </p:sp>
    </p:spTree>
    <p:extLst>
      <p:ext uri="{BB962C8B-B14F-4D97-AF65-F5344CB8AC3E}">
        <p14:creationId xmlns:p14="http://schemas.microsoft.com/office/powerpoint/2010/main" val="938643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620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0"/>
            <a:ext cx="5955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506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620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208" y="0"/>
            <a:ext cx="5955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661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963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2" y="0"/>
            <a:ext cx="5992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33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8464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64" y="0"/>
            <a:ext cx="6193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14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648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0"/>
            <a:ext cx="6065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7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09361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1" y="0"/>
            <a:ext cx="588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47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720088" y="1725168"/>
            <a:ext cx="878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ARREGLO </a:t>
            </a:r>
          </a:p>
          <a:p>
            <a:pPr algn="ctr"/>
            <a:r>
              <a:rPr lang="es-MX" sz="4800" dirty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TAPAS DE DRENAJE</a:t>
            </a:r>
          </a:p>
        </p:txBody>
      </p:sp>
    </p:spTree>
    <p:extLst>
      <p:ext uri="{BB962C8B-B14F-4D97-AF65-F5344CB8AC3E}">
        <p14:creationId xmlns:p14="http://schemas.microsoft.com/office/powerpoint/2010/main" val="29309702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1344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4" y="0"/>
            <a:ext cx="6010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053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5" y="0"/>
            <a:ext cx="5736336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55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3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792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0"/>
            <a:ext cx="5974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328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566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0"/>
            <a:ext cx="5736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811528" y="1908048"/>
            <a:ext cx="878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RECONSTRUCCION</a:t>
            </a:r>
          </a:p>
          <a:p>
            <a:pPr algn="ctr"/>
            <a:r>
              <a:rPr lang="es-MX" sz="4800" dirty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BARDA MZA 14</a:t>
            </a:r>
          </a:p>
        </p:txBody>
      </p:sp>
    </p:spTree>
    <p:extLst>
      <p:ext uri="{BB962C8B-B14F-4D97-AF65-F5344CB8AC3E}">
        <p14:creationId xmlns:p14="http://schemas.microsoft.com/office/powerpoint/2010/main" val="1581284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963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632" y="0"/>
            <a:ext cx="5992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224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55664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664" y="0"/>
            <a:ext cx="5736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01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305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56" y="0"/>
            <a:ext cx="6028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00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970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609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89904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4" y="0"/>
            <a:ext cx="6102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230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355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DECA50-D650-4750-B0FB-6436E0BF6063}"/>
              </a:ext>
            </a:extLst>
          </p:cNvPr>
          <p:cNvSpPr txBox="1"/>
          <p:nvPr/>
        </p:nvSpPr>
        <p:spPr>
          <a:xfrm>
            <a:off x="2809717" y="296577"/>
            <a:ext cx="6572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46234"/>
                </a:solidFill>
                <a:latin typeface="Arial Black" panose="020B0A04020102020204" pitchFamily="34" charset="0"/>
              </a:rPr>
              <a:t>INGRESOS AGOSTO 2023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B4C1B2F-64C0-4E12-A83C-C54C83995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2381283"/>
              </p:ext>
            </p:extLst>
          </p:nvPr>
        </p:nvGraphicFramePr>
        <p:xfrm>
          <a:off x="728134" y="1413206"/>
          <a:ext cx="10677056" cy="4825051"/>
        </p:xfrm>
        <a:graphic>
          <a:graphicData uri="http://schemas.openxmlformats.org/drawingml/2006/table">
            <a:tbl>
              <a:tblPr firstRow="1" firstCol="1" bandRow="1"/>
              <a:tblGrid>
                <a:gridCol w="8860004">
                  <a:extLst>
                    <a:ext uri="{9D8B030D-6E8A-4147-A177-3AD203B41FA5}">
                      <a16:colId xmlns:a16="http://schemas.microsoft.com/office/drawing/2014/main" val="707960510"/>
                    </a:ext>
                  </a:extLst>
                </a:gridCol>
                <a:gridCol w="1817052">
                  <a:extLst>
                    <a:ext uri="{9D8B030D-6E8A-4147-A177-3AD203B41FA5}">
                      <a16:colId xmlns:a16="http://schemas.microsoft.com/office/drawing/2014/main" val="816238015"/>
                    </a:ext>
                  </a:extLst>
                </a:gridCol>
              </a:tblGrid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DE CONDÓMINOS</a:t>
                      </a:r>
                      <a:endParaRPr lang="es-MX" sz="27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59101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</a:t>
                      </a:r>
                      <a:endParaRPr lang="es-MX" sz="27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0015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2012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60240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SISMO 19-09-17</a:t>
                      </a:r>
                      <a:endParaRPr lang="es-MX" sz="2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04887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 AREAS PRIVADAS</a:t>
                      </a:r>
                      <a:endParaRPr lang="es-MX" sz="27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252886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634627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 DIVERSAS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176233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SEGURO AREAS COMUNES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17539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MANTENIMIENTO ADICIONAL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705991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PRODUCTOS FINANCIEROS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391342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DESCUENTOS POR PRONTO PAGO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46234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-21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087359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351CFCD-64AC-44AD-B174-145419877EDC}"/>
              </a:ext>
            </a:extLst>
          </p:cNvPr>
          <p:cNvSpPr txBox="1"/>
          <p:nvPr/>
        </p:nvSpPr>
        <p:spPr>
          <a:xfrm>
            <a:off x="786811" y="6460177"/>
            <a:ext cx="11172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*EN LOS RUBROS COLOR NEGRO EXISTE APORTACION PERO NO SE ANEXO PARA LA REPRESENTACION GRAFICA, PARA ACLARACIONES VEASE EL REPORTE DEL BALANCE DE ACTIVIDADES.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6168769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3239BFB-0DE0-4EFF-9B02-0206DFCE5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9079083"/>
              </p:ext>
            </p:extLst>
          </p:nvPr>
        </p:nvGraphicFramePr>
        <p:xfrm>
          <a:off x="0" y="-5022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303CD1-D8E1-481E-9953-45A83E8D5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4552911"/>
              </p:ext>
            </p:extLst>
          </p:nvPr>
        </p:nvGraphicFramePr>
        <p:xfrm>
          <a:off x="7621534" y="1393371"/>
          <a:ext cx="4570466" cy="5058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14683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F65A364-8D0A-4791-8BE7-FC88BF183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817400"/>
              </p:ext>
            </p:extLst>
          </p:nvPr>
        </p:nvGraphicFramePr>
        <p:xfrm>
          <a:off x="524933" y="1200329"/>
          <a:ext cx="11059499" cy="4979014"/>
        </p:xfrm>
        <a:graphic>
          <a:graphicData uri="http://schemas.openxmlformats.org/drawingml/2006/table">
            <a:tbl>
              <a:tblPr firstRow="1" firstCol="1" bandRow="1"/>
              <a:tblGrid>
                <a:gridCol w="8511930">
                  <a:extLst>
                    <a:ext uri="{9D8B030D-6E8A-4147-A177-3AD203B41FA5}">
                      <a16:colId xmlns:a16="http://schemas.microsoft.com/office/drawing/2014/main" val="1505191764"/>
                    </a:ext>
                  </a:extLst>
                </a:gridCol>
                <a:gridCol w="2547569">
                  <a:extLst>
                    <a:ext uri="{9D8B030D-6E8A-4147-A177-3AD203B41FA5}">
                      <a16:colId xmlns:a16="http://schemas.microsoft.com/office/drawing/2014/main" val="2123519589"/>
                    </a:ext>
                  </a:extLst>
                </a:gridCol>
              </a:tblGrid>
              <a:tr h="430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ADMINISTRACIÓN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541210"/>
                  </a:ext>
                </a:extLst>
              </a:tr>
              <a:tr h="373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JARDINERÍA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219995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VIGILANCIA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373079"/>
                  </a:ext>
                </a:extLst>
              </a:tr>
              <a:tr h="442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MANTENIMIENTO DE ALBERCAS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096291"/>
                  </a:ext>
                </a:extLst>
              </a:tr>
              <a:tr h="428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GENERALES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587440"/>
                  </a:ext>
                </a:extLst>
              </a:tr>
              <a:tr h="428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AREA COMUN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530157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AREAS COMUNES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900752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CASAS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72357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GASTOS EXTRAORDINARIOS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614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2000" b="1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2000" b="1" kern="1200" dirty="0">
                        <a:solidFill>
                          <a:srgbClr val="FB7F03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798209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SISMO 19-09-2017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49564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</a:t>
                      </a:r>
                      <a:r>
                        <a:rPr lang="es-MX" sz="2000" b="1" kern="1200" baseline="0" dirty="0">
                          <a:solidFill>
                            <a:srgbClr val="FFC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COVID-19</a:t>
                      </a:r>
                      <a:endParaRPr lang="es-MX" sz="2000" b="1" kern="12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B7F03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49942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41FF39F-B5B6-420E-BC35-EA181382223A}"/>
              </a:ext>
            </a:extLst>
          </p:cNvPr>
          <p:cNvSpPr txBox="1"/>
          <p:nvPr/>
        </p:nvSpPr>
        <p:spPr>
          <a:xfrm>
            <a:off x="3058412" y="249670"/>
            <a:ext cx="5992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46234"/>
                </a:solidFill>
                <a:latin typeface="Arial Black" panose="020B0A04020102020204" pitchFamily="34" charset="0"/>
              </a:rPr>
              <a:t>GASTOS AGOSTO 2023</a:t>
            </a:r>
          </a:p>
        </p:txBody>
      </p:sp>
    </p:spTree>
    <p:extLst>
      <p:ext uri="{BB962C8B-B14F-4D97-AF65-F5344CB8AC3E}">
        <p14:creationId xmlns:p14="http://schemas.microsoft.com/office/powerpoint/2010/main" val="35515476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F72F3AF-B916-4026-9480-C6014F9F0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1279304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01749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9BB9020-EB0C-460D-9CAC-922520F82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6897406"/>
              </p:ext>
            </p:extLst>
          </p:nvPr>
        </p:nvGraphicFramePr>
        <p:xfrm>
          <a:off x="206886" y="1595676"/>
          <a:ext cx="6356581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2130297-736C-413D-871C-A05CBBCE5622}"/>
              </a:ext>
            </a:extLst>
          </p:cNvPr>
          <p:cNvSpPr txBox="1"/>
          <p:nvPr/>
        </p:nvSpPr>
        <p:spPr>
          <a:xfrm>
            <a:off x="3131300" y="141268"/>
            <a:ext cx="63818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400" dirty="0">
                <a:solidFill>
                  <a:srgbClr val="F46234"/>
                </a:solidFill>
                <a:latin typeface="Arial Black" panose="020B0A04020102020204" pitchFamily="34" charset="0"/>
              </a:rPr>
              <a:t>BALANCE GENERAL</a:t>
            </a:r>
          </a:p>
          <a:p>
            <a:pPr algn="ctr"/>
            <a:r>
              <a:rPr lang="es-ES" sz="1600" b="1" dirty="0">
                <a:solidFill>
                  <a:srgbClr val="F46234"/>
                </a:solidFill>
              </a:rPr>
              <a:t>AGOSTO DEL 2023</a:t>
            </a:r>
          </a:p>
          <a:p>
            <a:pPr algn="ctr"/>
            <a:r>
              <a:rPr lang="es-ES" sz="1600" b="1" dirty="0">
                <a:solidFill>
                  <a:srgbClr val="F46234"/>
                </a:solidFill>
              </a:rPr>
              <a:t>EN PORCENTAJES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CBFC36C-B4A8-4723-B4CE-9BADCA17E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8704256"/>
              </p:ext>
            </p:extLst>
          </p:nvPr>
        </p:nvGraphicFramePr>
        <p:xfrm>
          <a:off x="7357804" y="1595676"/>
          <a:ext cx="4310743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56230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1792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0"/>
            <a:ext cx="5974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9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1344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4" y="0"/>
            <a:ext cx="6010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60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2025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256" y="0"/>
            <a:ext cx="5571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27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017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76" y="0"/>
            <a:ext cx="6211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20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989C65A-EF36-D1CF-5DCB-9A8AB4C052CF}"/>
              </a:ext>
            </a:extLst>
          </p:cNvPr>
          <p:cNvSpPr txBox="1"/>
          <p:nvPr/>
        </p:nvSpPr>
        <p:spPr>
          <a:xfrm>
            <a:off x="308187" y="2487206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MANTENIMIENTO</a:t>
            </a:r>
          </a:p>
          <a:p>
            <a:pPr algn="ctr"/>
            <a:r>
              <a:rPr lang="es-MX" sz="4800" dirty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ALBERCAS </a:t>
            </a:r>
          </a:p>
        </p:txBody>
      </p:sp>
    </p:spTree>
    <p:extLst>
      <p:ext uri="{BB962C8B-B14F-4D97-AF65-F5344CB8AC3E}">
        <p14:creationId xmlns:p14="http://schemas.microsoft.com/office/powerpoint/2010/main" val="26348298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49355</TotalTime>
  <Words>237</Words>
  <Application>Microsoft Office PowerPoint</Application>
  <PresentationFormat>Panorámica</PresentationFormat>
  <Paragraphs>100</Paragraphs>
  <Slides>48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4" baseType="lpstr">
      <vt:lpstr>Arial</vt:lpstr>
      <vt:lpstr>Arial Black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erika jimenez rico</cp:lastModifiedBy>
  <cp:revision>449</cp:revision>
  <dcterms:created xsi:type="dcterms:W3CDTF">2019-04-30T23:24:35Z</dcterms:created>
  <dcterms:modified xsi:type="dcterms:W3CDTF">2023-12-02T02:46:11Z</dcterms:modified>
</cp:coreProperties>
</file>